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3" r:id="rId2"/>
    <p:sldId id="258" r:id="rId3"/>
    <p:sldId id="257" r:id="rId4"/>
    <p:sldId id="260" r:id="rId5"/>
    <p:sldId id="261" r:id="rId6"/>
    <p:sldId id="262" r:id="rId7"/>
    <p:sldId id="265" r:id="rId8"/>
    <p:sldId id="256" r:id="rId9"/>
    <p:sldId id="259" r:id="rId10"/>
    <p:sldId id="26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74" d="100"/>
          <a:sy n="74" d="100"/>
        </p:scale>
        <p:origin x="106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GB"/>
          </a:p>
        </p:txBody>
      </p:sp>
      <p:sp>
        <p:nvSpPr>
          <p:cNvPr id="4" name="Date Placeholder 3"/>
          <p:cNvSpPr>
            <a:spLocks noGrp="1"/>
          </p:cNvSpPr>
          <p:nvPr>
            <p:ph type="dt" sz="half" idx="10"/>
          </p:nvPr>
        </p:nvSpPr>
        <p:spPr/>
        <p:txBody>
          <a:bodyPr/>
          <a:lstStyle/>
          <a:p>
            <a:fld id="{072B2FCC-0B13-0F4A-BC70-20F1BD651B10}" type="datetimeFigureOut">
              <a:rPr lang="en-US" smtClean="0"/>
              <a:pPr/>
              <a:t>24-Jan-16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48D956-999F-184D-B532-62F69E2B28C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p>
            <a:fld id="{072B2FCC-0B13-0F4A-BC70-20F1BD651B10}" type="datetimeFigureOut">
              <a:rPr lang="en-US" smtClean="0"/>
              <a:pPr/>
              <a:t>24-Jan-16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48D956-999F-184D-B532-62F69E2B28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p>
            <a:fld id="{072B2FCC-0B13-0F4A-BC70-20F1BD651B10}" type="datetimeFigureOut">
              <a:rPr lang="en-US" smtClean="0"/>
              <a:pPr/>
              <a:t>24-Jan-16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48D956-999F-184D-B532-62F69E2B28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p>
            <a:fld id="{072B2FCC-0B13-0F4A-BC70-20F1BD651B10}" type="datetimeFigureOut">
              <a:rPr lang="en-US" smtClean="0"/>
              <a:pPr/>
              <a:t>24-Jan-16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48D956-999F-184D-B532-62F69E2B28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072B2FCC-0B13-0F4A-BC70-20F1BD651B10}" type="datetimeFigureOut">
              <a:rPr lang="en-US" smtClean="0"/>
              <a:pPr/>
              <a:t>24-Jan-16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48D956-999F-184D-B532-62F69E2B28C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Date Placeholder 4"/>
          <p:cNvSpPr>
            <a:spLocks noGrp="1"/>
          </p:cNvSpPr>
          <p:nvPr>
            <p:ph type="dt" sz="half" idx="10"/>
          </p:nvPr>
        </p:nvSpPr>
        <p:spPr/>
        <p:txBody>
          <a:bodyPr/>
          <a:lstStyle/>
          <a:p>
            <a:fld id="{072B2FCC-0B13-0F4A-BC70-20F1BD651B10}" type="datetimeFigureOut">
              <a:rPr lang="en-US" smtClean="0"/>
              <a:pPr/>
              <a:t>24-Jan-16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48D956-999F-184D-B532-62F69E2B28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7" name="Date Placeholder 6"/>
          <p:cNvSpPr>
            <a:spLocks noGrp="1"/>
          </p:cNvSpPr>
          <p:nvPr>
            <p:ph type="dt" sz="half" idx="10"/>
          </p:nvPr>
        </p:nvSpPr>
        <p:spPr/>
        <p:txBody>
          <a:bodyPr/>
          <a:lstStyle/>
          <a:p>
            <a:fld id="{072B2FCC-0B13-0F4A-BC70-20F1BD651B10}" type="datetimeFigureOut">
              <a:rPr lang="en-US" smtClean="0"/>
              <a:pPr/>
              <a:t>24-Jan-16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48D956-999F-184D-B532-62F69E2B28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Date Placeholder 2"/>
          <p:cNvSpPr>
            <a:spLocks noGrp="1"/>
          </p:cNvSpPr>
          <p:nvPr>
            <p:ph type="dt" sz="half" idx="10"/>
          </p:nvPr>
        </p:nvSpPr>
        <p:spPr/>
        <p:txBody>
          <a:bodyPr/>
          <a:lstStyle/>
          <a:p>
            <a:fld id="{072B2FCC-0B13-0F4A-BC70-20F1BD651B10}" type="datetimeFigureOut">
              <a:rPr lang="en-US" smtClean="0"/>
              <a:pPr/>
              <a:t>24-Jan-16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48D956-999F-184D-B532-62F69E2B28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2B2FCC-0B13-0F4A-BC70-20F1BD651B10}" type="datetimeFigureOut">
              <a:rPr lang="en-US" smtClean="0"/>
              <a:pPr/>
              <a:t>24-Jan-16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48D956-999F-184D-B532-62F69E2B28C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72B2FCC-0B13-0F4A-BC70-20F1BD651B10}" type="datetimeFigureOut">
              <a:rPr lang="en-US" smtClean="0"/>
              <a:pPr/>
              <a:t>24-Jan-16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48D956-999F-184D-B532-62F69E2B28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72B2FCC-0B13-0F4A-BC70-20F1BD651B10}" type="datetimeFigureOut">
              <a:rPr lang="en-US" smtClean="0"/>
              <a:pPr/>
              <a:t>24-Jan-16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48D956-999F-184D-B532-62F69E2B28C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2B2FCC-0B13-0F4A-BC70-20F1BD651B10}" type="datetimeFigureOut">
              <a:rPr lang="en-US" smtClean="0"/>
              <a:pPr/>
              <a:t>24-Jan-16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48D956-999F-184D-B532-62F69E2B28C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alt.jpg"/>
          <p:cNvPicPr>
            <a:picLocks noChangeAspect="1"/>
          </p:cNvPicPr>
          <p:nvPr/>
        </p:nvPicPr>
        <p:blipFill>
          <a:blip r:embed="rId2"/>
          <a:stretch>
            <a:fillRect/>
          </a:stretch>
        </p:blipFill>
        <p:spPr>
          <a:xfrm>
            <a:off x="1752756" y="1666696"/>
            <a:ext cx="6547540" cy="4531613"/>
          </a:xfrm>
          <a:prstGeom prst="rect">
            <a:avLst/>
          </a:prstGeom>
        </p:spPr>
      </p:pic>
      <p:sp>
        <p:nvSpPr>
          <p:cNvPr id="4" name="TextBox 3"/>
          <p:cNvSpPr txBox="1"/>
          <p:nvPr/>
        </p:nvSpPr>
        <p:spPr>
          <a:xfrm>
            <a:off x="1298230" y="268039"/>
            <a:ext cx="7671981" cy="1415772"/>
          </a:xfrm>
          <a:prstGeom prst="rect">
            <a:avLst/>
          </a:prstGeom>
          <a:noFill/>
        </p:spPr>
        <p:txBody>
          <a:bodyPr wrap="square" rtlCol="0">
            <a:spAutoFit/>
          </a:bodyPr>
          <a:lstStyle/>
          <a:p>
            <a:pPr algn="ctr"/>
            <a:r>
              <a:rPr lang="en-US" sz="4000" baseline="30000" dirty="0" smtClean="0">
                <a:solidFill>
                  <a:srgbClr val="BD1D17"/>
                </a:solidFill>
                <a:latin typeface="TimesNewRomanPSMT"/>
              </a:rPr>
              <a:t> </a:t>
            </a:r>
            <a:r>
              <a:rPr lang="en-US" sz="4300" b="1" dirty="0" smtClean="0">
                <a:solidFill>
                  <a:srgbClr val="BD1D17"/>
                </a:solidFill>
                <a:latin typeface="TimesNewRomanPSMT"/>
              </a:rPr>
              <a:t>“You are the salt of the earth”</a:t>
            </a:r>
            <a:endParaRPr lang="en-GB" sz="4300" dirty="0"/>
          </a:p>
        </p:txBody>
      </p:sp>
      <p:sp>
        <p:nvSpPr>
          <p:cNvPr id="5" name="TextBox 4"/>
          <p:cNvSpPr txBox="1"/>
          <p:nvPr/>
        </p:nvSpPr>
        <p:spPr>
          <a:xfrm>
            <a:off x="6649483" y="6382975"/>
            <a:ext cx="1679554" cy="369332"/>
          </a:xfrm>
          <a:prstGeom prst="rect">
            <a:avLst/>
          </a:prstGeom>
          <a:noFill/>
        </p:spPr>
        <p:txBody>
          <a:bodyPr wrap="none" rtlCol="0">
            <a:spAutoFit/>
          </a:bodyPr>
          <a:lstStyle/>
          <a:p>
            <a:r>
              <a:rPr lang="en-GB" b="1" dirty="0" smtClean="0"/>
              <a:t>Matthew 5 </a:t>
            </a:r>
            <a:r>
              <a:rPr lang="en-GB" b="1" dirty="0" err="1" smtClean="0"/>
              <a:t>v</a:t>
            </a:r>
            <a:r>
              <a:rPr lang="en-GB" b="1" dirty="0" smtClean="0"/>
              <a:t> 13</a:t>
            </a:r>
            <a:endParaRPr lang="en-GB"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alt.jpg"/>
          <p:cNvPicPr>
            <a:picLocks noChangeAspect="1"/>
          </p:cNvPicPr>
          <p:nvPr/>
        </p:nvPicPr>
        <p:blipFill>
          <a:blip r:embed="rId2"/>
          <a:stretch>
            <a:fillRect/>
          </a:stretch>
        </p:blipFill>
        <p:spPr>
          <a:xfrm>
            <a:off x="1381820" y="1851362"/>
            <a:ext cx="6547540" cy="4531613"/>
          </a:xfrm>
          <a:prstGeom prst="rect">
            <a:avLst/>
          </a:prstGeom>
        </p:spPr>
      </p:pic>
      <p:sp>
        <p:nvSpPr>
          <p:cNvPr id="4" name="TextBox 3"/>
          <p:cNvSpPr txBox="1"/>
          <p:nvPr/>
        </p:nvSpPr>
        <p:spPr>
          <a:xfrm>
            <a:off x="927295" y="479342"/>
            <a:ext cx="7671981" cy="1415772"/>
          </a:xfrm>
          <a:prstGeom prst="rect">
            <a:avLst/>
          </a:prstGeom>
          <a:noFill/>
        </p:spPr>
        <p:txBody>
          <a:bodyPr wrap="square" rtlCol="0">
            <a:spAutoFit/>
          </a:bodyPr>
          <a:lstStyle/>
          <a:p>
            <a:pPr algn="ctr"/>
            <a:r>
              <a:rPr lang="en-US" sz="4000" baseline="30000" dirty="0" smtClean="0">
                <a:solidFill>
                  <a:srgbClr val="BD1D17"/>
                </a:solidFill>
                <a:latin typeface="TimesNewRomanPSMT"/>
              </a:rPr>
              <a:t> </a:t>
            </a:r>
            <a:r>
              <a:rPr lang="en-US" sz="4300" b="1" dirty="0" smtClean="0">
                <a:solidFill>
                  <a:srgbClr val="BD1D17"/>
                </a:solidFill>
                <a:latin typeface="TimesNewRomanPSMT"/>
              </a:rPr>
              <a:t>“You are the salt of the earth”</a:t>
            </a:r>
            <a:endParaRPr lang="en-GB" sz="4300" dirty="0"/>
          </a:p>
        </p:txBody>
      </p:sp>
      <p:sp>
        <p:nvSpPr>
          <p:cNvPr id="5" name="TextBox 4"/>
          <p:cNvSpPr txBox="1"/>
          <p:nvPr/>
        </p:nvSpPr>
        <p:spPr>
          <a:xfrm>
            <a:off x="6649483" y="6382975"/>
            <a:ext cx="1679554" cy="369332"/>
          </a:xfrm>
          <a:prstGeom prst="rect">
            <a:avLst/>
          </a:prstGeom>
          <a:noFill/>
        </p:spPr>
        <p:txBody>
          <a:bodyPr wrap="none" rtlCol="0">
            <a:spAutoFit/>
          </a:bodyPr>
          <a:lstStyle/>
          <a:p>
            <a:r>
              <a:rPr lang="en-GB" b="1" dirty="0" smtClean="0"/>
              <a:t>Matthew 5 </a:t>
            </a:r>
            <a:r>
              <a:rPr lang="en-GB" b="1" dirty="0" err="1" smtClean="0"/>
              <a:t>v</a:t>
            </a:r>
            <a:r>
              <a:rPr lang="en-GB" b="1" dirty="0" smtClean="0"/>
              <a:t> 13</a:t>
            </a:r>
            <a:endParaRPr lang="en-GB"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831374" y="293519"/>
            <a:ext cx="7308722" cy="5670783"/>
          </a:xfrm>
          <a:prstGeom prst="rect">
            <a:avLst/>
          </a:prstGeom>
        </p:spPr>
        <p:txBody>
          <a:bodyPr wrap="square">
            <a:spAutoFit/>
          </a:bodyPr>
          <a:lstStyle/>
          <a:p>
            <a:pPr>
              <a:lnSpc>
                <a:spcPts val="2920"/>
              </a:lnSpc>
            </a:pPr>
            <a:endParaRPr lang="en-US" sz="2100" baseline="30000" dirty="0" smtClean="0">
              <a:latin typeface="TimesNewRomanPSMT"/>
            </a:endParaRPr>
          </a:p>
          <a:p>
            <a:pPr>
              <a:lnSpc>
                <a:spcPts val="2920"/>
              </a:lnSpc>
            </a:pPr>
            <a:r>
              <a:rPr lang="en-US" sz="2100" baseline="30000" dirty="0" smtClean="0">
                <a:latin typeface="TimesNewRomanPSMT"/>
              </a:rPr>
              <a:t>11</a:t>
            </a:r>
            <a:r>
              <a:rPr lang="en-US" sz="2100" baseline="30000" dirty="0" smtClean="0">
                <a:latin typeface="TimesNewRomanPSMT"/>
              </a:rPr>
              <a:t> </a:t>
            </a:r>
            <a:r>
              <a:rPr lang="en-US" sz="2100" baseline="0" dirty="0" smtClean="0">
                <a:solidFill>
                  <a:srgbClr val="BD1D17"/>
                </a:solidFill>
                <a:latin typeface="TimesNewRomanPSMT"/>
              </a:rPr>
              <a:t>“Blessed are you when they revile and persecute you, and say all kinds of evil against you falsely for My sake. </a:t>
            </a:r>
            <a:r>
              <a:rPr lang="en-US" sz="2100" baseline="30000" dirty="0" smtClean="0">
                <a:solidFill>
                  <a:srgbClr val="BD1D17"/>
                </a:solidFill>
                <a:latin typeface="TimesNewRomanPSMT"/>
              </a:rPr>
              <a:t>12 </a:t>
            </a:r>
            <a:r>
              <a:rPr lang="en-US" sz="2100" baseline="0" dirty="0" smtClean="0">
                <a:solidFill>
                  <a:srgbClr val="BD1D17"/>
                </a:solidFill>
                <a:latin typeface="TimesNewRomanPSMT"/>
              </a:rPr>
              <a:t>Rejoice and be exceedingly glad, for great is your reward in heaven, for so they persecuted the prophets who were before </a:t>
            </a:r>
          </a:p>
          <a:p>
            <a:pPr>
              <a:lnSpc>
                <a:spcPts val="2920"/>
              </a:lnSpc>
            </a:pPr>
            <a:endParaRPr lang="en-US" sz="2100" dirty="0" smtClean="0">
              <a:solidFill>
                <a:srgbClr val="BD1D17"/>
              </a:solidFill>
              <a:latin typeface="TimesNewRomanPSMT"/>
            </a:endParaRPr>
          </a:p>
          <a:p>
            <a:pPr lvl="0">
              <a:lnSpc>
                <a:spcPts val="2920"/>
              </a:lnSpc>
            </a:pPr>
            <a:r>
              <a:rPr lang="en-US" sz="2100" baseline="30000" dirty="0" smtClean="0">
                <a:solidFill>
                  <a:srgbClr val="BD1D17"/>
                </a:solidFill>
                <a:latin typeface="TimesNewRomanPSMT"/>
              </a:rPr>
              <a:t>13</a:t>
            </a:r>
            <a:r>
              <a:rPr lang="en-US" sz="2100" baseline="30000" dirty="0">
                <a:solidFill>
                  <a:srgbClr val="BD1D17"/>
                </a:solidFill>
                <a:latin typeface="TimesNewRomanPSMT"/>
              </a:rPr>
              <a:t> </a:t>
            </a:r>
            <a:r>
              <a:rPr lang="en-US" sz="2100" dirty="0">
                <a:solidFill>
                  <a:srgbClr val="BD1D17"/>
                </a:solidFill>
                <a:latin typeface="TimesNewRomanPSMT"/>
              </a:rPr>
              <a:t>“You are the salt of the earth;</a:t>
            </a:r>
            <a:r>
              <a:rPr lang="en-US" sz="2100" dirty="0" smtClean="0">
                <a:solidFill>
                  <a:srgbClr val="BD1D17"/>
                </a:solidFill>
                <a:latin typeface="TimesNewRomanPSMT"/>
              </a:rPr>
              <a:t> but </a:t>
            </a:r>
            <a:r>
              <a:rPr lang="en-US" sz="2100" dirty="0">
                <a:solidFill>
                  <a:srgbClr val="BD1D17"/>
                </a:solidFill>
                <a:latin typeface="TimesNewRomanPSMT"/>
              </a:rPr>
              <a:t>if the salt loses its flavor,</a:t>
            </a:r>
            <a:r>
              <a:rPr lang="en-US" sz="2100" dirty="0" smtClean="0">
                <a:solidFill>
                  <a:srgbClr val="BD1D17"/>
                </a:solidFill>
                <a:latin typeface="TimesNewRomanPSMT"/>
              </a:rPr>
              <a:t> </a:t>
            </a:r>
          </a:p>
          <a:p>
            <a:pPr lvl="0">
              <a:lnSpc>
                <a:spcPts val="2920"/>
              </a:lnSpc>
            </a:pPr>
            <a:r>
              <a:rPr lang="en-US" sz="2100" dirty="0" smtClean="0">
                <a:solidFill>
                  <a:srgbClr val="BD1D17"/>
                </a:solidFill>
                <a:latin typeface="TimesNewRomanPSMT"/>
              </a:rPr>
              <a:t>how </a:t>
            </a:r>
            <a:r>
              <a:rPr lang="en-US" sz="2100" dirty="0">
                <a:solidFill>
                  <a:srgbClr val="BD1D17"/>
                </a:solidFill>
                <a:latin typeface="TimesNewRomanPSMT"/>
              </a:rPr>
              <a:t>shall it be seasoned? It is then good for nothing but to be thrown out and trampled underfoot by men.</a:t>
            </a:r>
            <a:r>
              <a:rPr lang="en-US" sz="2100" baseline="30000" dirty="0">
                <a:solidFill>
                  <a:srgbClr val="BD1D17"/>
                </a:solidFill>
                <a:latin typeface="TimesNewRomanPSMT"/>
              </a:rPr>
              <a:t>14</a:t>
            </a:r>
            <a:r>
              <a:rPr lang="en-US" sz="2100" baseline="30000" dirty="0" smtClean="0">
                <a:solidFill>
                  <a:srgbClr val="BD1D17"/>
                </a:solidFill>
                <a:latin typeface="TimesNewRomanPSMT"/>
              </a:rPr>
              <a:t> </a:t>
            </a:r>
            <a:r>
              <a:rPr lang="en-US" sz="2100" dirty="0" smtClean="0">
                <a:solidFill>
                  <a:srgbClr val="BD1D17"/>
                </a:solidFill>
                <a:latin typeface="TimesNewRomanPSMT"/>
              </a:rPr>
              <a:t>“</a:t>
            </a:r>
            <a:r>
              <a:rPr lang="en-US" sz="2100" dirty="0">
                <a:solidFill>
                  <a:srgbClr val="BD1D17"/>
                </a:solidFill>
                <a:latin typeface="TimesNewRomanPSMT"/>
              </a:rPr>
              <a:t>You are the light of the world. A city that is set on a hill cannot be hidden. </a:t>
            </a:r>
            <a:r>
              <a:rPr lang="en-US" sz="2100" baseline="30000" dirty="0">
                <a:solidFill>
                  <a:srgbClr val="BD1D17"/>
                </a:solidFill>
                <a:latin typeface="TimesNewRomanPSMT"/>
              </a:rPr>
              <a:t>15 </a:t>
            </a:r>
            <a:r>
              <a:rPr lang="en-US" sz="2100" dirty="0">
                <a:solidFill>
                  <a:srgbClr val="BD1D17"/>
                </a:solidFill>
                <a:latin typeface="TimesNewRomanPSMT"/>
              </a:rPr>
              <a:t>Nor do they</a:t>
            </a:r>
            <a:r>
              <a:rPr lang="en-US" sz="2100" dirty="0" smtClean="0">
                <a:solidFill>
                  <a:srgbClr val="BD1D17"/>
                </a:solidFill>
                <a:latin typeface="TimesNewRomanPSMT"/>
              </a:rPr>
              <a:t> light </a:t>
            </a:r>
            <a:r>
              <a:rPr lang="en-US" sz="2100" dirty="0">
                <a:solidFill>
                  <a:srgbClr val="BD1D17"/>
                </a:solidFill>
                <a:latin typeface="TimesNewRomanPSMT"/>
              </a:rPr>
              <a:t>a lamp and put it under a basket, but on a </a:t>
            </a:r>
            <a:r>
              <a:rPr lang="en-US" sz="2100" dirty="0" err="1">
                <a:solidFill>
                  <a:srgbClr val="BD1D17"/>
                </a:solidFill>
                <a:latin typeface="TimesNewRomanPSMT"/>
              </a:rPr>
              <a:t>lampstand</a:t>
            </a:r>
            <a:r>
              <a:rPr lang="en-US" sz="2100" dirty="0">
                <a:solidFill>
                  <a:srgbClr val="BD1D17"/>
                </a:solidFill>
                <a:latin typeface="TimesNewRomanPSMT"/>
              </a:rPr>
              <a:t>, and it gives light to all who are in the house. </a:t>
            </a:r>
            <a:r>
              <a:rPr lang="en-US" sz="2100" baseline="30000" dirty="0">
                <a:solidFill>
                  <a:srgbClr val="BD1D17"/>
                </a:solidFill>
                <a:latin typeface="TimesNewRomanPSMT"/>
              </a:rPr>
              <a:t>16 </a:t>
            </a:r>
            <a:r>
              <a:rPr lang="en-US" sz="2100" dirty="0">
                <a:solidFill>
                  <a:srgbClr val="BD1D17"/>
                </a:solidFill>
                <a:latin typeface="TimesNewRomanPSMT"/>
              </a:rPr>
              <a:t>Let your light so shine before men,</a:t>
            </a:r>
            <a:r>
              <a:rPr lang="en-US" sz="2100" dirty="0" smtClean="0">
                <a:solidFill>
                  <a:srgbClr val="BD1D17"/>
                </a:solidFill>
                <a:latin typeface="TimesNewRomanPSMT"/>
              </a:rPr>
              <a:t> that </a:t>
            </a:r>
            <a:r>
              <a:rPr lang="en-US" sz="2100" dirty="0">
                <a:solidFill>
                  <a:srgbClr val="BD1D17"/>
                </a:solidFill>
                <a:latin typeface="TimesNewRomanPSMT"/>
              </a:rPr>
              <a:t>they may see your good works and</a:t>
            </a:r>
            <a:r>
              <a:rPr lang="en-US" sz="2100" dirty="0" smtClean="0">
                <a:solidFill>
                  <a:srgbClr val="BD1D17"/>
                </a:solidFill>
                <a:latin typeface="TimesNewRomanPSMT"/>
              </a:rPr>
              <a:t> glorify </a:t>
            </a:r>
            <a:r>
              <a:rPr lang="en-US" sz="2100" dirty="0">
                <a:solidFill>
                  <a:srgbClr val="BD1D17"/>
                </a:solidFill>
                <a:latin typeface="TimesNewRomanPSMT"/>
              </a:rPr>
              <a:t>your Father in heaven.</a:t>
            </a:r>
            <a:endParaRPr lang="en-GB" sz="2100" dirty="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4266" y="932974"/>
            <a:ext cx="8254708" cy="4278094"/>
          </a:xfrm>
          <a:prstGeom prst="rect">
            <a:avLst/>
          </a:prstGeom>
        </p:spPr>
        <p:txBody>
          <a:bodyPr wrap="square">
            <a:spAutoFit/>
          </a:bodyPr>
          <a:lstStyle/>
          <a:p>
            <a:r>
              <a:rPr lang="en-US" sz="2400" i="1" dirty="0" smtClean="0"/>
              <a:t>Award-winning author Margaret </a:t>
            </a:r>
            <a:r>
              <a:rPr lang="en-US" sz="2400" i="1" dirty="0" err="1" smtClean="0"/>
              <a:t>Visser</a:t>
            </a:r>
            <a:r>
              <a:rPr lang="en-US" sz="2400" i="1" dirty="0" smtClean="0"/>
              <a:t> wrote: </a:t>
            </a:r>
          </a:p>
          <a:p>
            <a:endParaRPr lang="en-US" sz="2400" i="1" dirty="0" smtClean="0"/>
          </a:p>
          <a:p>
            <a:r>
              <a:rPr lang="en-US" sz="2800" dirty="0" smtClean="0"/>
              <a:t>"Salt is the only rock consumed directly by man. It corrodes but preserves, desiccates but is wrested from the water. It has fascinated man for thousands of years, not only as a substance he prized and was willing to </a:t>
            </a:r>
            <a:r>
              <a:rPr lang="en-US" sz="2800" dirty="0" err="1" smtClean="0"/>
              <a:t>labour</a:t>
            </a:r>
            <a:r>
              <a:rPr lang="en-US" sz="2800" dirty="0" smtClean="0"/>
              <a:t> to obtain, but also as a generator of poetic and mythic meaning. The contradictions it embodies only intensify its power and its links with the experience of the sacred."</a:t>
            </a:r>
            <a:endParaRPr lang="en-GB"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alt-caravan.jpg"/>
          <p:cNvPicPr>
            <a:picLocks noChangeAspect="1"/>
          </p:cNvPicPr>
          <p:nvPr/>
        </p:nvPicPr>
        <p:blipFill>
          <a:blip r:embed="rId2">
            <a:lum bright="-2000" contrast="12000"/>
          </a:blip>
          <a:srcRect l="1772" t="2644" r="1772" b="2644"/>
          <a:stretch>
            <a:fillRect/>
          </a:stretch>
        </p:blipFill>
        <p:spPr>
          <a:xfrm>
            <a:off x="558793" y="650700"/>
            <a:ext cx="6668458" cy="4387030"/>
          </a:xfrm>
          <a:prstGeom prst="rect">
            <a:avLst/>
          </a:prstGeom>
        </p:spPr>
      </p:pic>
      <p:sp>
        <p:nvSpPr>
          <p:cNvPr id="3" name="TextBox 2"/>
          <p:cNvSpPr txBox="1"/>
          <p:nvPr/>
        </p:nvSpPr>
        <p:spPr>
          <a:xfrm>
            <a:off x="3382227" y="5478746"/>
            <a:ext cx="6091720" cy="553998"/>
          </a:xfrm>
          <a:prstGeom prst="rect">
            <a:avLst/>
          </a:prstGeom>
          <a:noFill/>
        </p:spPr>
        <p:txBody>
          <a:bodyPr wrap="square" rtlCol="0">
            <a:spAutoFit/>
          </a:bodyPr>
          <a:lstStyle/>
          <a:p>
            <a:r>
              <a:rPr lang="en-GB" sz="3000" dirty="0"/>
              <a:t>T</a:t>
            </a:r>
            <a:r>
              <a:rPr lang="en-GB" sz="3000" dirty="0" smtClean="0"/>
              <a:t>rading caravan on a Salt Road</a:t>
            </a:r>
            <a:endParaRPr lang="en-GB" sz="3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erchant.jpg"/>
          <p:cNvPicPr>
            <a:picLocks noChangeAspect="1"/>
          </p:cNvPicPr>
          <p:nvPr/>
        </p:nvPicPr>
        <p:blipFill>
          <a:blip r:embed="rId2"/>
          <a:stretch>
            <a:fillRect/>
          </a:stretch>
        </p:blipFill>
        <p:spPr>
          <a:xfrm>
            <a:off x="1254475" y="1270000"/>
            <a:ext cx="7517883" cy="4810793"/>
          </a:xfrm>
          <a:prstGeom prst="rect">
            <a:avLst/>
          </a:prstGeom>
        </p:spPr>
      </p:pic>
      <p:sp>
        <p:nvSpPr>
          <p:cNvPr id="3" name="TextBox 2"/>
          <p:cNvSpPr txBox="1"/>
          <p:nvPr/>
        </p:nvSpPr>
        <p:spPr>
          <a:xfrm>
            <a:off x="1140368" y="440571"/>
            <a:ext cx="1851789" cy="553998"/>
          </a:xfrm>
          <a:prstGeom prst="rect">
            <a:avLst/>
          </a:prstGeom>
          <a:noFill/>
        </p:spPr>
        <p:txBody>
          <a:bodyPr wrap="none" rtlCol="0">
            <a:spAutoFit/>
          </a:bodyPr>
          <a:lstStyle/>
          <a:p>
            <a:r>
              <a:rPr lang="en-GB" sz="3000" dirty="0" smtClean="0"/>
              <a:t>Salt Trader</a:t>
            </a:r>
            <a:endParaRPr lang="en-GB" sz="3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alt.jpg"/>
          <p:cNvPicPr>
            <a:picLocks noChangeAspect="1"/>
          </p:cNvPicPr>
          <p:nvPr/>
        </p:nvPicPr>
        <p:blipFill>
          <a:blip r:embed="rId2"/>
          <a:stretch>
            <a:fillRect/>
          </a:stretch>
        </p:blipFill>
        <p:spPr>
          <a:xfrm>
            <a:off x="1413957" y="1666696"/>
            <a:ext cx="6547540" cy="4531613"/>
          </a:xfrm>
          <a:prstGeom prst="rect">
            <a:avLst/>
          </a:prstGeom>
        </p:spPr>
      </p:pic>
      <p:sp>
        <p:nvSpPr>
          <p:cNvPr id="4" name="TextBox 3"/>
          <p:cNvSpPr txBox="1"/>
          <p:nvPr/>
        </p:nvSpPr>
        <p:spPr>
          <a:xfrm>
            <a:off x="628315" y="125227"/>
            <a:ext cx="8118824" cy="1826141"/>
          </a:xfrm>
          <a:prstGeom prst="rect">
            <a:avLst/>
          </a:prstGeom>
          <a:noFill/>
        </p:spPr>
        <p:txBody>
          <a:bodyPr wrap="square" rtlCol="0">
            <a:spAutoFit/>
          </a:bodyPr>
          <a:lstStyle/>
          <a:p>
            <a:r>
              <a:rPr lang="en-US" sz="4000" baseline="30000" dirty="0" smtClean="0">
                <a:solidFill>
                  <a:srgbClr val="BD1D17"/>
                </a:solidFill>
                <a:latin typeface="TimesNewRomanPSMT"/>
              </a:rPr>
              <a:t> </a:t>
            </a:r>
          </a:p>
          <a:p>
            <a:pPr algn="ctr"/>
            <a:r>
              <a:rPr lang="en-US" sz="4300" b="1" dirty="0" smtClean="0">
                <a:solidFill>
                  <a:srgbClr val="BD1D17"/>
                </a:solidFill>
                <a:latin typeface="TimesNewRomanPSMT"/>
              </a:rPr>
              <a:t>Salt was VALUABLE </a:t>
            </a:r>
          </a:p>
          <a:p>
            <a:r>
              <a:rPr lang="en-US" sz="4300" b="1" dirty="0" smtClean="0">
                <a:solidFill>
                  <a:srgbClr val="BD1D17"/>
                </a:solidFill>
                <a:latin typeface="TimesNewRomanPSMT"/>
              </a:rPr>
              <a:t>                                </a:t>
            </a:r>
            <a:endParaRPr lang="en-GB" sz="4300" dirty="0"/>
          </a:p>
        </p:txBody>
      </p:sp>
      <p:sp>
        <p:nvSpPr>
          <p:cNvPr id="5" name="TextBox 4"/>
          <p:cNvSpPr txBox="1"/>
          <p:nvPr/>
        </p:nvSpPr>
        <p:spPr>
          <a:xfrm>
            <a:off x="6649483" y="6382975"/>
            <a:ext cx="1679554" cy="369332"/>
          </a:xfrm>
          <a:prstGeom prst="rect">
            <a:avLst/>
          </a:prstGeom>
          <a:noFill/>
        </p:spPr>
        <p:txBody>
          <a:bodyPr wrap="none" rtlCol="0">
            <a:spAutoFit/>
          </a:bodyPr>
          <a:lstStyle/>
          <a:p>
            <a:r>
              <a:rPr lang="en-GB" b="1" dirty="0" smtClean="0"/>
              <a:t>Matthew 5 </a:t>
            </a:r>
            <a:r>
              <a:rPr lang="en-GB" b="1" dirty="0" err="1" smtClean="0"/>
              <a:t>v</a:t>
            </a:r>
            <a:r>
              <a:rPr lang="en-GB" b="1" dirty="0" smtClean="0"/>
              <a:t> 13</a:t>
            </a:r>
            <a:endParaRPr lang="en-GB"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alt.jpg"/>
          <p:cNvPicPr>
            <a:picLocks noChangeAspect="1"/>
          </p:cNvPicPr>
          <p:nvPr/>
        </p:nvPicPr>
        <p:blipFill>
          <a:blip r:embed="rId2"/>
          <a:stretch>
            <a:fillRect/>
          </a:stretch>
        </p:blipFill>
        <p:spPr>
          <a:xfrm>
            <a:off x="1752756" y="1918047"/>
            <a:ext cx="6547540" cy="4280262"/>
          </a:xfrm>
          <a:prstGeom prst="rect">
            <a:avLst/>
          </a:prstGeom>
        </p:spPr>
      </p:pic>
      <p:sp>
        <p:nvSpPr>
          <p:cNvPr id="4" name="TextBox 3"/>
          <p:cNvSpPr txBox="1"/>
          <p:nvPr/>
        </p:nvSpPr>
        <p:spPr>
          <a:xfrm>
            <a:off x="512405" y="-159445"/>
            <a:ext cx="8118824" cy="1415772"/>
          </a:xfrm>
          <a:prstGeom prst="rect">
            <a:avLst/>
          </a:prstGeom>
          <a:noFill/>
        </p:spPr>
        <p:txBody>
          <a:bodyPr wrap="square" rtlCol="0">
            <a:spAutoFit/>
          </a:bodyPr>
          <a:lstStyle/>
          <a:p>
            <a:pPr algn="ctr"/>
            <a:r>
              <a:rPr lang="en-US" sz="4000" baseline="30000" dirty="0" smtClean="0">
                <a:solidFill>
                  <a:srgbClr val="BD1D17"/>
                </a:solidFill>
                <a:latin typeface="TimesNewRomanPSMT"/>
              </a:rPr>
              <a:t> </a:t>
            </a:r>
            <a:r>
              <a:rPr lang="en-US" sz="4300" b="1" dirty="0" smtClean="0">
                <a:solidFill>
                  <a:srgbClr val="BD1D17"/>
                </a:solidFill>
                <a:latin typeface="TimesNewRomanPSMT"/>
              </a:rPr>
              <a:t>Salt was VALUABLE </a:t>
            </a:r>
          </a:p>
          <a:p>
            <a:pPr algn="ctr"/>
            <a:r>
              <a:rPr lang="en-US" sz="4300" b="1" i="1" smtClean="0">
                <a:solidFill>
                  <a:srgbClr val="BD1D17"/>
                </a:solidFill>
                <a:latin typeface="TimesNewRomanPSMT"/>
              </a:rPr>
              <a:t>and</a:t>
            </a:r>
            <a:r>
              <a:rPr lang="en-US" sz="4300" b="1" smtClean="0">
                <a:solidFill>
                  <a:srgbClr val="BD1D17"/>
                </a:solidFill>
                <a:latin typeface="TimesNewRomanPSMT"/>
              </a:rPr>
              <a:t>  </a:t>
            </a:r>
            <a:r>
              <a:rPr lang="en-US" sz="4300" b="1" dirty="0" smtClean="0">
                <a:solidFill>
                  <a:srgbClr val="BD1D17"/>
                </a:solidFill>
                <a:latin typeface="TimesNewRomanPSMT"/>
              </a:rPr>
              <a:t>USEFUL</a:t>
            </a:r>
            <a:endParaRPr lang="en-GB" sz="4300" dirty="0"/>
          </a:p>
        </p:txBody>
      </p:sp>
      <p:sp>
        <p:nvSpPr>
          <p:cNvPr id="5" name="TextBox 4"/>
          <p:cNvSpPr txBox="1"/>
          <p:nvPr/>
        </p:nvSpPr>
        <p:spPr>
          <a:xfrm>
            <a:off x="6649483" y="6382975"/>
            <a:ext cx="1679554" cy="369332"/>
          </a:xfrm>
          <a:prstGeom prst="rect">
            <a:avLst/>
          </a:prstGeom>
          <a:noFill/>
        </p:spPr>
        <p:txBody>
          <a:bodyPr wrap="none" rtlCol="0">
            <a:spAutoFit/>
          </a:bodyPr>
          <a:lstStyle/>
          <a:p>
            <a:r>
              <a:rPr lang="en-GB" b="1" dirty="0" smtClean="0"/>
              <a:t>Matthew 5 </a:t>
            </a:r>
            <a:r>
              <a:rPr lang="en-GB" b="1" dirty="0" err="1" smtClean="0"/>
              <a:t>v</a:t>
            </a:r>
            <a:r>
              <a:rPr lang="en-GB" b="1" dirty="0" smtClean="0"/>
              <a:t> 13</a:t>
            </a:r>
            <a:endParaRPr lang="en-GB"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829358" y="155496"/>
            <a:ext cx="7541978" cy="5290764"/>
          </a:xfrm>
          <a:prstGeom prst="rect">
            <a:avLst/>
          </a:prstGeom>
        </p:spPr>
        <p:txBody>
          <a:bodyPr wrap="square">
            <a:spAutoFit/>
          </a:bodyPr>
          <a:lstStyle/>
          <a:p>
            <a:pPr>
              <a:lnSpc>
                <a:spcPts val="2920"/>
              </a:lnSpc>
            </a:pPr>
            <a:r>
              <a:rPr lang="en-US" sz="3400" b="1" dirty="0" smtClean="0">
                <a:latin typeface="TimesNewRomanPSMT"/>
              </a:rPr>
              <a:t>5</a:t>
            </a:r>
            <a:r>
              <a:rPr lang="en-US" sz="2100" dirty="0" smtClean="0">
                <a:latin typeface="TimesNewRomanPSMT"/>
              </a:rPr>
              <a:t> And seeing the multitudes, </a:t>
            </a:r>
            <a:r>
              <a:rPr lang="en-US" sz="2100" baseline="0" dirty="0" smtClean="0">
                <a:latin typeface="TimesNewRomanPSMT"/>
              </a:rPr>
              <a:t>He went up on a mountain, and when He was seated His disciples came to Him. </a:t>
            </a:r>
            <a:r>
              <a:rPr lang="en-US" sz="2100" baseline="30000" dirty="0" smtClean="0">
                <a:latin typeface="TimesNewRomanPSMT"/>
              </a:rPr>
              <a:t>2 </a:t>
            </a:r>
            <a:r>
              <a:rPr lang="en-US" sz="2100" baseline="0" dirty="0" smtClean="0">
                <a:latin typeface="TimesNewRomanPSMT"/>
              </a:rPr>
              <a:t>Then He opened His mouth and taught them, saying:</a:t>
            </a:r>
            <a:r>
              <a:rPr lang="en-US" sz="2100" dirty="0" smtClean="0">
                <a:latin typeface="TimesNewRomanPSMT"/>
              </a:rPr>
              <a:t> </a:t>
            </a:r>
          </a:p>
          <a:p>
            <a:pPr>
              <a:lnSpc>
                <a:spcPts val="2920"/>
              </a:lnSpc>
            </a:pPr>
            <a:r>
              <a:rPr lang="en-US" sz="2100" baseline="30000" dirty="0" smtClean="0">
                <a:solidFill>
                  <a:schemeClr val="accent2">
                    <a:lumMod val="75000"/>
                  </a:schemeClr>
                </a:solidFill>
                <a:latin typeface="TimesNewRomanPSMT"/>
              </a:rPr>
              <a:t>3</a:t>
            </a:r>
            <a:r>
              <a:rPr lang="en-US" sz="2100" baseline="0" dirty="0" smtClean="0">
                <a:solidFill>
                  <a:srgbClr val="090E6A"/>
                </a:solidFill>
                <a:latin typeface="TimesNewRomanPSMT"/>
              </a:rPr>
              <a:t> </a:t>
            </a:r>
            <a:r>
              <a:rPr lang="en-US" sz="2100" baseline="0" dirty="0" smtClean="0">
                <a:solidFill>
                  <a:srgbClr val="BD1D17"/>
                </a:solidFill>
                <a:latin typeface="TimesNewRomanPSMT"/>
              </a:rPr>
              <a:t>“Blessed are the poor in spirit,  For theirs is the kingdom of heaven.</a:t>
            </a:r>
          </a:p>
          <a:p>
            <a:pPr>
              <a:lnSpc>
                <a:spcPts val="2920"/>
              </a:lnSpc>
            </a:pPr>
            <a:r>
              <a:rPr lang="en-US" sz="2100" baseline="30000" dirty="0" smtClean="0">
                <a:solidFill>
                  <a:srgbClr val="BD1D17"/>
                </a:solidFill>
                <a:latin typeface="TimesNewRomanPSMT"/>
              </a:rPr>
              <a:t>4</a:t>
            </a:r>
            <a:r>
              <a:rPr lang="en-US" sz="2100" baseline="0" dirty="0" smtClean="0">
                <a:solidFill>
                  <a:srgbClr val="BD1D17"/>
                </a:solidFill>
                <a:latin typeface="TimesNewRomanPSMT"/>
              </a:rPr>
              <a:t> Blessed are those who mourn,  For they shall be comforted.</a:t>
            </a:r>
          </a:p>
          <a:p>
            <a:pPr>
              <a:lnSpc>
                <a:spcPts val="2920"/>
              </a:lnSpc>
            </a:pPr>
            <a:r>
              <a:rPr lang="en-US" sz="2100" baseline="30000" dirty="0" smtClean="0">
                <a:solidFill>
                  <a:srgbClr val="BD1D17"/>
                </a:solidFill>
                <a:latin typeface="TimesNewRomanPSMT"/>
              </a:rPr>
              <a:t>5</a:t>
            </a:r>
            <a:r>
              <a:rPr lang="en-US" sz="2100" baseline="0" dirty="0" smtClean="0">
                <a:solidFill>
                  <a:srgbClr val="BD1D17"/>
                </a:solidFill>
                <a:latin typeface="TimesNewRomanPSMT"/>
              </a:rPr>
              <a:t> Blessed are the meek, For they shall inherit the earth.</a:t>
            </a:r>
          </a:p>
          <a:p>
            <a:pPr>
              <a:lnSpc>
                <a:spcPts val="2920"/>
              </a:lnSpc>
            </a:pPr>
            <a:r>
              <a:rPr lang="en-US" sz="2100" baseline="30000" dirty="0" smtClean="0">
                <a:solidFill>
                  <a:srgbClr val="BD1D17"/>
                </a:solidFill>
                <a:latin typeface="TimesNewRomanPSMT"/>
              </a:rPr>
              <a:t>6</a:t>
            </a:r>
            <a:r>
              <a:rPr lang="en-US" sz="2100" baseline="0" dirty="0" smtClean="0">
                <a:solidFill>
                  <a:srgbClr val="BD1D17"/>
                </a:solidFill>
                <a:latin typeface="TimesNewRomanPSMT"/>
              </a:rPr>
              <a:t> Blessed are those who hunger and thirst for righteousness,</a:t>
            </a:r>
            <a:r>
              <a:rPr lang="en-US" sz="2100" baseline="30000" dirty="0" smtClean="0">
                <a:solidFill>
                  <a:srgbClr val="090E6A"/>
                </a:solidFill>
                <a:latin typeface="TimesNewRomanPSMT"/>
              </a:rPr>
              <a:t> </a:t>
            </a:r>
            <a:endParaRPr lang="en-US" sz="2100" dirty="0" smtClean="0">
              <a:solidFill>
                <a:srgbClr val="090E6A"/>
              </a:solidFill>
              <a:latin typeface="TimesNewRomanPSMT"/>
            </a:endParaRPr>
          </a:p>
          <a:p>
            <a:pPr>
              <a:lnSpc>
                <a:spcPts val="2920"/>
              </a:lnSpc>
            </a:pPr>
            <a:r>
              <a:rPr lang="en-US" sz="2100" dirty="0" smtClean="0">
                <a:solidFill>
                  <a:srgbClr val="090E6A"/>
                </a:solidFill>
                <a:latin typeface="TimesNewRomanPSMT"/>
              </a:rPr>
              <a:t>   </a:t>
            </a:r>
            <a:r>
              <a:rPr lang="en-US" sz="2100" baseline="0" dirty="0" smtClean="0">
                <a:solidFill>
                  <a:srgbClr val="BD1D17"/>
                </a:solidFill>
                <a:latin typeface="TimesNewRomanPSMT"/>
              </a:rPr>
              <a:t>For they shall be filled.</a:t>
            </a:r>
          </a:p>
          <a:p>
            <a:pPr>
              <a:lnSpc>
                <a:spcPts val="2920"/>
              </a:lnSpc>
            </a:pPr>
            <a:r>
              <a:rPr lang="en-US" sz="2100" baseline="30000" dirty="0" smtClean="0">
                <a:solidFill>
                  <a:srgbClr val="BD1D17"/>
                </a:solidFill>
                <a:latin typeface="TimesNewRomanPSMT"/>
              </a:rPr>
              <a:t>7</a:t>
            </a:r>
            <a:r>
              <a:rPr lang="en-US" sz="2100" baseline="0" dirty="0" smtClean="0">
                <a:solidFill>
                  <a:srgbClr val="BD1D17"/>
                </a:solidFill>
                <a:latin typeface="TimesNewRomanPSMT"/>
              </a:rPr>
              <a:t> Blessed are the merciful,  For they shall obtain mercy.</a:t>
            </a:r>
          </a:p>
          <a:p>
            <a:pPr>
              <a:lnSpc>
                <a:spcPts val="2920"/>
              </a:lnSpc>
            </a:pPr>
            <a:r>
              <a:rPr lang="en-US" sz="2100" baseline="30000" dirty="0" smtClean="0">
                <a:solidFill>
                  <a:srgbClr val="BD1D17"/>
                </a:solidFill>
                <a:latin typeface="TimesNewRomanPSMT"/>
              </a:rPr>
              <a:t>8</a:t>
            </a:r>
            <a:r>
              <a:rPr lang="en-US" sz="2100" baseline="0" dirty="0" smtClean="0">
                <a:solidFill>
                  <a:srgbClr val="BD1D17"/>
                </a:solidFill>
                <a:latin typeface="TimesNewRomanPSMT"/>
              </a:rPr>
              <a:t> Blessed are the pure in heart,  For they shall see God.</a:t>
            </a:r>
          </a:p>
          <a:p>
            <a:pPr>
              <a:lnSpc>
                <a:spcPts val="2920"/>
              </a:lnSpc>
            </a:pPr>
            <a:r>
              <a:rPr lang="en-US" sz="2100" baseline="30000" dirty="0" smtClean="0">
                <a:solidFill>
                  <a:srgbClr val="BD1D17"/>
                </a:solidFill>
                <a:latin typeface="TimesNewRomanPSMT"/>
              </a:rPr>
              <a:t>9</a:t>
            </a:r>
            <a:r>
              <a:rPr lang="en-US" sz="2100" baseline="0" dirty="0" smtClean="0">
                <a:solidFill>
                  <a:srgbClr val="BD1D17"/>
                </a:solidFill>
                <a:latin typeface="TimesNewRomanPSMT"/>
              </a:rPr>
              <a:t> Blessed are the peacemakers,  For they shall be called sons of God.</a:t>
            </a:r>
          </a:p>
          <a:p>
            <a:pPr>
              <a:lnSpc>
                <a:spcPts val="2920"/>
              </a:lnSpc>
            </a:pPr>
            <a:r>
              <a:rPr lang="en-US" sz="2100" baseline="30000" dirty="0" smtClean="0">
                <a:solidFill>
                  <a:srgbClr val="BD1D17"/>
                </a:solidFill>
                <a:latin typeface="TimesNewRomanPSMT"/>
              </a:rPr>
              <a:t>10</a:t>
            </a:r>
            <a:r>
              <a:rPr lang="en-US" sz="2100" baseline="0" dirty="0" smtClean="0">
                <a:solidFill>
                  <a:srgbClr val="BD1D17"/>
                </a:solidFill>
                <a:latin typeface="TimesNewRomanPSMT"/>
              </a:rPr>
              <a:t> Blessed are those who are persecuted for righteousness’ sake,</a:t>
            </a:r>
          </a:p>
          <a:p>
            <a:pPr>
              <a:lnSpc>
                <a:spcPts val="2920"/>
              </a:lnSpc>
            </a:pPr>
            <a:r>
              <a:rPr lang="en-US" sz="2100" dirty="0" smtClean="0">
                <a:solidFill>
                  <a:srgbClr val="BD1D17"/>
                </a:solidFill>
                <a:latin typeface="TimesNewRomanPSMT"/>
              </a:rPr>
              <a:t>   </a:t>
            </a:r>
            <a:r>
              <a:rPr lang="en-US" sz="2100" baseline="0" dirty="0" smtClean="0">
                <a:solidFill>
                  <a:srgbClr val="BD1D17"/>
                </a:solidFill>
                <a:latin typeface="TimesNewRomanPSMT"/>
              </a:rPr>
              <a:t>For theirs is the kingdom of heaven.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917639" y="155496"/>
            <a:ext cx="7308722" cy="4918868"/>
          </a:xfrm>
          <a:prstGeom prst="rect">
            <a:avLst/>
          </a:prstGeom>
        </p:spPr>
        <p:txBody>
          <a:bodyPr wrap="square">
            <a:spAutoFit/>
          </a:bodyPr>
          <a:lstStyle/>
          <a:p>
            <a:pPr>
              <a:lnSpc>
                <a:spcPts val="2920"/>
              </a:lnSpc>
            </a:pPr>
            <a:r>
              <a:rPr lang="en-US" sz="2100" baseline="30000" dirty="0" smtClean="0">
                <a:latin typeface="TimesNewRomanPSMT"/>
              </a:rPr>
              <a:t>11 </a:t>
            </a:r>
            <a:r>
              <a:rPr lang="en-US" sz="2100" baseline="0" dirty="0" smtClean="0">
                <a:solidFill>
                  <a:srgbClr val="BD1D17"/>
                </a:solidFill>
                <a:latin typeface="TimesNewRomanPSMT"/>
              </a:rPr>
              <a:t>“Blessed are you when they revile and persecute you, and say all kinds of evil against you falsely for My sake. </a:t>
            </a:r>
            <a:r>
              <a:rPr lang="en-US" sz="2100" baseline="30000" dirty="0" smtClean="0">
                <a:solidFill>
                  <a:srgbClr val="BD1D17"/>
                </a:solidFill>
                <a:latin typeface="TimesNewRomanPSMT"/>
              </a:rPr>
              <a:t>12 </a:t>
            </a:r>
            <a:r>
              <a:rPr lang="en-US" sz="2100" baseline="0" dirty="0" smtClean="0">
                <a:solidFill>
                  <a:srgbClr val="BD1D17"/>
                </a:solidFill>
                <a:latin typeface="TimesNewRomanPSMT"/>
              </a:rPr>
              <a:t>Rejoice and be exceedingly glad, for great is your reward in heaven, for so they persecuted the prophets who were before </a:t>
            </a:r>
          </a:p>
          <a:p>
            <a:pPr>
              <a:lnSpc>
                <a:spcPts val="2920"/>
              </a:lnSpc>
            </a:pPr>
            <a:endParaRPr lang="en-US" sz="2100" dirty="0" smtClean="0">
              <a:solidFill>
                <a:srgbClr val="BD1D17"/>
              </a:solidFill>
              <a:latin typeface="TimesNewRomanPSMT"/>
            </a:endParaRPr>
          </a:p>
          <a:p>
            <a:pPr lvl="0">
              <a:lnSpc>
                <a:spcPts val="2920"/>
              </a:lnSpc>
            </a:pPr>
            <a:r>
              <a:rPr lang="en-US" sz="2100" baseline="30000" dirty="0" smtClean="0">
                <a:solidFill>
                  <a:srgbClr val="BD1D17"/>
                </a:solidFill>
                <a:latin typeface="TimesNewRomanPSMT"/>
              </a:rPr>
              <a:t>13</a:t>
            </a:r>
            <a:r>
              <a:rPr lang="en-US" sz="2100" baseline="30000" dirty="0">
                <a:solidFill>
                  <a:srgbClr val="BD1D17"/>
                </a:solidFill>
                <a:latin typeface="TimesNewRomanPSMT"/>
              </a:rPr>
              <a:t> </a:t>
            </a:r>
            <a:r>
              <a:rPr lang="en-US" sz="2100" b="1" dirty="0">
                <a:solidFill>
                  <a:srgbClr val="BD1D17"/>
                </a:solidFill>
                <a:latin typeface="TimesNewRomanPSMT"/>
              </a:rPr>
              <a:t>“You are the salt of the earth;</a:t>
            </a:r>
            <a:r>
              <a:rPr lang="en-US" sz="2100" dirty="0" smtClean="0">
                <a:solidFill>
                  <a:srgbClr val="BD1D17"/>
                </a:solidFill>
                <a:latin typeface="TimesNewRomanPSMT"/>
              </a:rPr>
              <a:t> but </a:t>
            </a:r>
            <a:r>
              <a:rPr lang="en-US" sz="2100" dirty="0">
                <a:solidFill>
                  <a:srgbClr val="BD1D17"/>
                </a:solidFill>
                <a:latin typeface="TimesNewRomanPSMT"/>
              </a:rPr>
              <a:t>if the salt loses its flavor, how shall it be seasoned? It is then good for nothing but to be thrown out and trampled underfoot by men.</a:t>
            </a:r>
            <a:r>
              <a:rPr lang="en-US" sz="2100" baseline="30000" dirty="0">
                <a:solidFill>
                  <a:srgbClr val="BD1D17"/>
                </a:solidFill>
                <a:latin typeface="TimesNewRomanPSMT"/>
              </a:rPr>
              <a:t>14</a:t>
            </a:r>
            <a:r>
              <a:rPr lang="en-US" sz="2100" baseline="30000" dirty="0" smtClean="0">
                <a:solidFill>
                  <a:srgbClr val="BD1D17"/>
                </a:solidFill>
                <a:latin typeface="TimesNewRomanPSMT"/>
              </a:rPr>
              <a:t> </a:t>
            </a:r>
            <a:r>
              <a:rPr lang="en-US" sz="2100" dirty="0" smtClean="0">
                <a:solidFill>
                  <a:srgbClr val="BD1D17"/>
                </a:solidFill>
                <a:latin typeface="TimesNewRomanPSMT"/>
              </a:rPr>
              <a:t>“</a:t>
            </a:r>
            <a:r>
              <a:rPr lang="en-US" sz="2100" dirty="0">
                <a:solidFill>
                  <a:srgbClr val="BD1D17"/>
                </a:solidFill>
                <a:latin typeface="TimesNewRomanPSMT"/>
              </a:rPr>
              <a:t>You are the light of the world. A city that is set on a hill cannot be hidden. </a:t>
            </a:r>
            <a:r>
              <a:rPr lang="en-US" sz="2100" baseline="30000" dirty="0">
                <a:solidFill>
                  <a:srgbClr val="BD1D17"/>
                </a:solidFill>
                <a:latin typeface="TimesNewRomanPSMT"/>
              </a:rPr>
              <a:t>15 </a:t>
            </a:r>
            <a:r>
              <a:rPr lang="en-US" sz="2100" dirty="0">
                <a:solidFill>
                  <a:srgbClr val="BD1D17"/>
                </a:solidFill>
                <a:latin typeface="TimesNewRomanPSMT"/>
              </a:rPr>
              <a:t>Nor do they</a:t>
            </a:r>
            <a:r>
              <a:rPr lang="en-US" sz="2100" dirty="0" smtClean="0">
                <a:solidFill>
                  <a:srgbClr val="BD1D17"/>
                </a:solidFill>
                <a:latin typeface="TimesNewRomanPSMT"/>
              </a:rPr>
              <a:t> light </a:t>
            </a:r>
            <a:r>
              <a:rPr lang="en-US" sz="2100" dirty="0">
                <a:solidFill>
                  <a:srgbClr val="BD1D17"/>
                </a:solidFill>
                <a:latin typeface="TimesNewRomanPSMT"/>
              </a:rPr>
              <a:t>a lamp and put it under a basket, but on a </a:t>
            </a:r>
            <a:r>
              <a:rPr lang="en-US" sz="2100" dirty="0" err="1">
                <a:solidFill>
                  <a:srgbClr val="BD1D17"/>
                </a:solidFill>
                <a:latin typeface="TimesNewRomanPSMT"/>
              </a:rPr>
              <a:t>lampstand</a:t>
            </a:r>
            <a:r>
              <a:rPr lang="en-US" sz="2100" dirty="0">
                <a:solidFill>
                  <a:srgbClr val="BD1D17"/>
                </a:solidFill>
                <a:latin typeface="TimesNewRomanPSMT"/>
              </a:rPr>
              <a:t>, and it gives light to all who are in the house. </a:t>
            </a:r>
            <a:r>
              <a:rPr lang="en-US" sz="2100" baseline="30000" dirty="0">
                <a:solidFill>
                  <a:srgbClr val="BD1D17"/>
                </a:solidFill>
                <a:latin typeface="TimesNewRomanPSMT"/>
              </a:rPr>
              <a:t>16 </a:t>
            </a:r>
            <a:r>
              <a:rPr lang="en-US" sz="2100" dirty="0">
                <a:solidFill>
                  <a:srgbClr val="BD1D17"/>
                </a:solidFill>
                <a:latin typeface="TimesNewRomanPSMT"/>
              </a:rPr>
              <a:t>Let your light so shine before men,</a:t>
            </a:r>
            <a:r>
              <a:rPr lang="en-US" sz="2100" dirty="0" smtClean="0">
                <a:solidFill>
                  <a:srgbClr val="BD1D17"/>
                </a:solidFill>
                <a:latin typeface="TimesNewRomanPSMT"/>
              </a:rPr>
              <a:t> that </a:t>
            </a:r>
            <a:r>
              <a:rPr lang="en-US" sz="2100" dirty="0">
                <a:solidFill>
                  <a:srgbClr val="BD1D17"/>
                </a:solidFill>
                <a:latin typeface="TimesNewRomanPSMT"/>
              </a:rPr>
              <a:t>they may see your good works and</a:t>
            </a:r>
            <a:r>
              <a:rPr lang="en-US" sz="2100" dirty="0" smtClean="0">
                <a:solidFill>
                  <a:srgbClr val="BD1D17"/>
                </a:solidFill>
                <a:latin typeface="TimesNewRomanPSMT"/>
              </a:rPr>
              <a:t> glorify </a:t>
            </a:r>
            <a:r>
              <a:rPr lang="en-US" sz="2100" dirty="0">
                <a:solidFill>
                  <a:srgbClr val="BD1D17"/>
                </a:solidFill>
                <a:latin typeface="TimesNewRomanPSMT"/>
              </a:rPr>
              <a:t>your Father in heaven.</a:t>
            </a:r>
            <a:endParaRPr lang="en-GB" sz="2100" dirty="0">
              <a:solidFill>
                <a:prstClr val="black"/>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138</TotalTime>
  <Words>134</Words>
  <Application>Microsoft Office PowerPoint</Application>
  <PresentationFormat>On-screen Show (4:3)</PresentationFormat>
  <Paragraphs>35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TimesNewRomanPSMT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Hebron Church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Nathan Scott-Cook</dc:creator>
  <cp:lastModifiedBy>Graham</cp:lastModifiedBy>
  <cp:revision>9</cp:revision>
  <dcterms:created xsi:type="dcterms:W3CDTF">2016-01-24T09:25:09Z</dcterms:created>
  <dcterms:modified xsi:type="dcterms:W3CDTF">2016-01-24T15:48:31Z</dcterms:modified>
</cp:coreProperties>
</file>