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2" r:id="rId4"/>
    <p:sldId id="283" r:id="rId5"/>
    <p:sldId id="272" r:id="rId6"/>
    <p:sldId id="278" r:id="rId7"/>
    <p:sldId id="285" r:id="rId8"/>
    <p:sldId id="276" r:id="rId9"/>
    <p:sldId id="277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056"/>
    <a:srgbClr val="F3C778"/>
    <a:srgbClr val="650065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0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370"/>
            <a:ext cx="7942717" cy="4027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7913037" y="2830370"/>
            <a:ext cx="360070" cy="40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>
            <a:off x="8273108" y="2825778"/>
            <a:ext cx="439931" cy="4027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8713039" y="2825778"/>
            <a:ext cx="432049" cy="40276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8437" r="528" b="73182"/>
          <a:stretch/>
        </p:blipFill>
        <p:spPr>
          <a:xfrm flipH="1">
            <a:off x="7829587" y="2960376"/>
            <a:ext cx="238355" cy="1080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98437" r="465" b="81769"/>
          <a:stretch/>
        </p:blipFill>
        <p:spPr>
          <a:xfrm flipH="1">
            <a:off x="8549402" y="3306234"/>
            <a:ext cx="415085" cy="73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1088" y="1700808"/>
            <a:ext cx="9144000" cy="11295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>
            <a:off x="0" y="587238"/>
            <a:ext cx="9150768" cy="11295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60572" y="4941168"/>
            <a:ext cx="4376041" cy="1795608"/>
          </a:xfrm>
          <a:prstGeom prst="rect">
            <a:avLst/>
          </a:prstGeom>
          <a:solidFill>
            <a:srgbClr val="F3C77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0" y="-8712"/>
            <a:ext cx="9150768" cy="5913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25720" y="5025114"/>
            <a:ext cx="3214117" cy="1716254"/>
            <a:chOff x="7046515" y="4906888"/>
            <a:chExt cx="3214117" cy="1716254"/>
          </a:xfrm>
        </p:grpSpPr>
        <p:sp>
          <p:nvSpPr>
            <p:cNvPr id="29" name="TextBox 28"/>
            <p:cNvSpPr txBox="1"/>
            <p:nvPr/>
          </p:nvSpPr>
          <p:spPr>
            <a:xfrm>
              <a:off x="7081367" y="494576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If.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16416" y="494116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..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46515" y="491148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If.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1564" y="490688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..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90371" y="5117988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latin typeface="Subway Novella" pitchFamily="2" charset="0"/>
              </a:rPr>
              <a:t>Chapter 1</a:t>
            </a:r>
            <a:endParaRPr lang="en-GB" sz="3200" dirty="0"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5111349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Chapter 1</a:t>
            </a:r>
            <a:endParaRPr lang="en-GB" sz="3200" dirty="0">
              <a:solidFill>
                <a:srgbClr val="9F5056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1" y="223450"/>
            <a:ext cx="8784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9F5056"/>
                </a:solidFill>
                <a:latin typeface="Subway Novella" pitchFamily="2" charset="0"/>
              </a:rPr>
              <a:t>We don’t need to be told what is wrong</a:t>
            </a:r>
          </a:p>
          <a:p>
            <a:pPr marL="357188" indent="-357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9F5056"/>
                </a:solidFill>
                <a:latin typeface="Subway Novella" pitchFamily="2" charset="0"/>
              </a:rPr>
              <a:t>We can’t claim </a:t>
            </a:r>
            <a:r>
              <a:rPr lang="en-GB" sz="4000" dirty="0" smtClean="0">
                <a:solidFill>
                  <a:srgbClr val="9F5056"/>
                </a:solidFill>
                <a:latin typeface="Subway Novella" pitchFamily="2" charset="0"/>
              </a:rPr>
              <a:t>ignorance</a:t>
            </a:r>
          </a:p>
          <a:p>
            <a:pPr marL="357188" indent="-357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9F5056"/>
                </a:solidFill>
                <a:latin typeface="Subway Novella" pitchFamily="2" charset="0"/>
              </a:rPr>
              <a:t>We can’t </a:t>
            </a:r>
            <a:r>
              <a:rPr lang="en-GB" sz="4000" dirty="0" smtClean="0">
                <a:solidFill>
                  <a:srgbClr val="9F5056"/>
                </a:solidFill>
                <a:latin typeface="Subway Novella" pitchFamily="2" charset="0"/>
              </a:rPr>
              <a:t>say, “It’s </a:t>
            </a:r>
            <a:r>
              <a:rPr lang="en-GB" sz="4000" dirty="0">
                <a:solidFill>
                  <a:srgbClr val="9F5056"/>
                </a:solidFill>
                <a:latin typeface="Subway Novella" pitchFamily="2" charset="0"/>
              </a:rPr>
              <a:t>not fair”</a:t>
            </a:r>
          </a:p>
        </p:txBody>
      </p:sp>
    </p:spTree>
    <p:extLst>
      <p:ext uri="{BB962C8B-B14F-4D97-AF65-F5344CB8AC3E}">
        <p14:creationId xmlns:p14="http://schemas.microsoft.com/office/powerpoint/2010/main" val="5204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67" r="1963"/>
          <a:stretch/>
        </p:blipFill>
        <p:spPr>
          <a:xfrm>
            <a:off x="0" y="0"/>
            <a:ext cx="91603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808" y="260648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Subway Novella" pitchFamily="2" charset="0"/>
              </a:rPr>
              <a:t>“It’s comforting to know that in these days of galloping inflation, the wages of sin remain exactly the same…</a:t>
            </a:r>
          </a:p>
          <a:p>
            <a:pPr algn="ctr"/>
            <a:r>
              <a:rPr lang="en-GB" sz="13800" dirty="0" smtClean="0">
                <a:latin typeface="Subway Novella" pitchFamily="2" charset="0"/>
              </a:rPr>
              <a:t>DEATH”</a:t>
            </a:r>
          </a:p>
          <a:p>
            <a:pPr algn="ctr"/>
            <a:r>
              <a:rPr lang="en-GB" sz="5400" dirty="0" smtClean="0">
                <a:latin typeface="Subway Novella" pitchFamily="2" charset="0"/>
              </a:rPr>
              <a:t>Romans3:23</a:t>
            </a:r>
            <a:endParaRPr lang="en-GB" sz="5400" dirty="0">
              <a:latin typeface="Subway Novell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672" y="243512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F5056"/>
                </a:solidFill>
                <a:latin typeface="Subway Novella" pitchFamily="2" charset="0"/>
              </a:rPr>
              <a:t>“It’s comforting to know that in these days of galloping inflation, the wages of sin remain exactly the same…</a:t>
            </a:r>
          </a:p>
          <a:p>
            <a:pPr algn="ctr"/>
            <a:r>
              <a:rPr lang="en-GB" sz="13800" dirty="0" smtClean="0">
                <a:solidFill>
                  <a:srgbClr val="9F5056"/>
                </a:solidFill>
                <a:latin typeface="Subway Novella" pitchFamily="2" charset="0"/>
              </a:rPr>
              <a:t>DEATH”</a:t>
            </a:r>
          </a:p>
          <a:p>
            <a:pPr algn="ctr"/>
            <a:r>
              <a:rPr lang="en-GB" sz="5400" dirty="0" smtClean="0">
                <a:solidFill>
                  <a:srgbClr val="9F5056"/>
                </a:solidFill>
                <a:latin typeface="Subway Novella" pitchFamily="2" charset="0"/>
              </a:rPr>
              <a:t>Romans3:23</a:t>
            </a:r>
            <a:endParaRPr lang="en-GB" sz="5400" dirty="0">
              <a:solidFill>
                <a:srgbClr val="9F5056"/>
              </a:solidFill>
              <a:latin typeface="Subway Nove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023" b="10913"/>
          <a:stretch/>
        </p:blipFill>
        <p:spPr>
          <a:xfrm>
            <a:off x="-34296" y="0"/>
            <a:ext cx="9178296" cy="68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40" r="6851"/>
          <a:stretch/>
        </p:blipFill>
        <p:spPr>
          <a:xfrm>
            <a:off x="13672" y="1152"/>
            <a:ext cx="9130328" cy="68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910"/>
          <a:stretch/>
        </p:blipFill>
        <p:spPr>
          <a:xfrm>
            <a:off x="0" y="1196752"/>
            <a:ext cx="9144000" cy="5722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3701"/>
          <a:stretch/>
        </p:blipFill>
        <p:spPr>
          <a:xfrm flipV="1">
            <a:off x="0" y="-34272"/>
            <a:ext cx="9144000" cy="1311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-187395"/>
            <a:ext cx="62646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500" dirty="0">
                <a:solidFill>
                  <a:srgbClr val="9F5056"/>
                </a:solidFill>
                <a:latin typeface="Subway Novella" pitchFamily="2" charset="0"/>
              </a:rPr>
              <a:t>If.</a:t>
            </a:r>
            <a:r>
              <a:rPr lang="en-GB" sz="21500" dirty="0">
                <a:solidFill>
                  <a:srgbClr val="9F5056"/>
                </a:solidFill>
                <a:latin typeface="vtks distress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-182335"/>
            <a:ext cx="429203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500" dirty="0">
                <a:solidFill>
                  <a:srgbClr val="9F5056"/>
                </a:solidFill>
                <a:latin typeface="Subway Novella" pitchFamily="2" charset="0"/>
              </a:rPr>
              <a:t>. .</a:t>
            </a:r>
            <a:r>
              <a:rPr lang="en-GB" sz="21500" dirty="0">
                <a:solidFill>
                  <a:srgbClr val="9F5056"/>
                </a:solidFill>
                <a:latin typeface="vtks distress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44411"/>
            <a:ext cx="9144000" cy="972108"/>
          </a:xfrm>
          <a:prstGeom prst="rect">
            <a:avLst/>
          </a:prstGeom>
          <a:solidFill>
            <a:srgbClr val="9F505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2519772" y="5921360"/>
            <a:ext cx="6407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GB" sz="3000" dirty="0">
                <a:solidFill>
                  <a:schemeClr val="bg1"/>
                </a:solidFill>
                <a:latin typeface="Subway Novella" pitchFamily="2" charset="0"/>
              </a:rPr>
              <a:t>What if the Bible is right?</a:t>
            </a:r>
          </a:p>
          <a:p>
            <a:pPr algn="r"/>
            <a:r>
              <a:rPr lang="en-GB" sz="2100" dirty="0">
                <a:solidFill>
                  <a:schemeClr val="bg1"/>
                </a:solidFill>
                <a:latin typeface="Subway Novella" pitchFamily="2" charset="0"/>
              </a:rPr>
              <a:t>Find out more on Sunday mornings at 10.30am</a:t>
            </a:r>
            <a:endParaRPr lang="en-GB" sz="2100" dirty="0">
              <a:solidFill>
                <a:schemeClr val="bg1"/>
              </a:solidFill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370"/>
            <a:ext cx="7942717" cy="4027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7913037" y="2830370"/>
            <a:ext cx="360070" cy="40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>
            <a:off x="8273108" y="2825778"/>
            <a:ext cx="439931" cy="4027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8713039" y="2825778"/>
            <a:ext cx="432049" cy="40276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8437" r="528" b="73182"/>
          <a:stretch/>
        </p:blipFill>
        <p:spPr>
          <a:xfrm flipH="1">
            <a:off x="7829587" y="2960376"/>
            <a:ext cx="238355" cy="1080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98437" r="465" b="81769"/>
          <a:stretch/>
        </p:blipFill>
        <p:spPr>
          <a:xfrm flipH="1">
            <a:off x="8549402" y="3306234"/>
            <a:ext cx="415085" cy="73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1088" y="1700808"/>
            <a:ext cx="9144000" cy="11295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>
            <a:off x="0" y="587238"/>
            <a:ext cx="9150768" cy="11295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60572" y="4941168"/>
            <a:ext cx="4376041" cy="1795608"/>
          </a:xfrm>
          <a:prstGeom prst="rect">
            <a:avLst/>
          </a:prstGeom>
          <a:solidFill>
            <a:srgbClr val="F3C77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0" y="-8712"/>
            <a:ext cx="9150768" cy="5913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25720" y="5025114"/>
            <a:ext cx="3214117" cy="1716254"/>
            <a:chOff x="7046515" y="4906888"/>
            <a:chExt cx="3214117" cy="1716254"/>
          </a:xfrm>
        </p:grpSpPr>
        <p:sp>
          <p:nvSpPr>
            <p:cNvPr id="29" name="TextBox 28"/>
            <p:cNvSpPr txBox="1"/>
            <p:nvPr/>
          </p:nvSpPr>
          <p:spPr>
            <a:xfrm>
              <a:off x="7081367" y="494576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If.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16416" y="494116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..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46515" y="491148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If.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1564" y="490688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..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90371" y="5117988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latin typeface="Subway Novella" pitchFamily="2" charset="0"/>
              </a:rPr>
              <a:t>Chapter 1</a:t>
            </a:r>
            <a:endParaRPr lang="en-GB" sz="3200" dirty="0"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5111349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Chapter 1</a:t>
            </a:r>
            <a:endParaRPr lang="en-GB" sz="3200" dirty="0">
              <a:solidFill>
                <a:srgbClr val="9F5056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223450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rgbClr val="9F5056"/>
                </a:solidFill>
                <a:latin typeface="Subway Novella" pitchFamily="2" charset="0"/>
              </a:rPr>
              <a:t>We don’t need to be told what is wrong IF we know what is right</a:t>
            </a:r>
            <a:endParaRPr lang="en-GB" sz="5400" dirty="0">
              <a:solidFill>
                <a:srgbClr val="9F5056"/>
              </a:solidFill>
              <a:latin typeface="Subway Nove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370"/>
            <a:ext cx="7942717" cy="4027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7913037" y="2830370"/>
            <a:ext cx="360070" cy="40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>
            <a:off x="8273108" y="2825778"/>
            <a:ext cx="439931" cy="4027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8713039" y="2825778"/>
            <a:ext cx="432049" cy="40276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8437" r="528" b="73182"/>
          <a:stretch/>
        </p:blipFill>
        <p:spPr>
          <a:xfrm flipH="1">
            <a:off x="7829587" y="2960376"/>
            <a:ext cx="238355" cy="1080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98437" r="465" b="81769"/>
          <a:stretch/>
        </p:blipFill>
        <p:spPr>
          <a:xfrm flipH="1">
            <a:off x="8549402" y="3306234"/>
            <a:ext cx="415085" cy="73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1088" y="1700808"/>
            <a:ext cx="9144000" cy="11295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>
            <a:off x="0" y="587238"/>
            <a:ext cx="9150768" cy="11295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60572" y="4941168"/>
            <a:ext cx="4376041" cy="1795608"/>
          </a:xfrm>
          <a:prstGeom prst="rect">
            <a:avLst/>
          </a:prstGeom>
          <a:solidFill>
            <a:srgbClr val="F3C77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0" y="-8712"/>
            <a:ext cx="9150768" cy="5913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25720" y="5025114"/>
            <a:ext cx="3214117" cy="1716254"/>
            <a:chOff x="7046515" y="4906888"/>
            <a:chExt cx="3214117" cy="1716254"/>
          </a:xfrm>
        </p:grpSpPr>
        <p:sp>
          <p:nvSpPr>
            <p:cNvPr id="29" name="TextBox 28"/>
            <p:cNvSpPr txBox="1"/>
            <p:nvPr/>
          </p:nvSpPr>
          <p:spPr>
            <a:xfrm>
              <a:off x="7081367" y="494576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If.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16416" y="494116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..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46515" y="491148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If.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1564" y="490688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..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90371" y="5117988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latin typeface="Subway Novella" pitchFamily="2" charset="0"/>
              </a:rPr>
              <a:t>Chapter 1</a:t>
            </a:r>
            <a:endParaRPr lang="en-GB" sz="3200" dirty="0"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5111349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Chapter 1</a:t>
            </a:r>
            <a:endParaRPr lang="en-GB" sz="3200" dirty="0">
              <a:solidFill>
                <a:srgbClr val="9F5056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1" y="223450"/>
            <a:ext cx="8424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rgbClr val="9F5056"/>
                </a:solidFill>
                <a:latin typeface="Subway Novella" pitchFamily="2" charset="0"/>
              </a:rPr>
              <a:t>We can’t claim ignorance IF we know God</a:t>
            </a:r>
            <a:endParaRPr lang="en-GB" sz="5400" dirty="0">
              <a:solidFill>
                <a:srgbClr val="9F5056"/>
              </a:solidFill>
              <a:latin typeface="Subway Nove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370"/>
            <a:ext cx="7942717" cy="4027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7913037" y="2830370"/>
            <a:ext cx="360070" cy="40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>
            <a:off x="8273108" y="2825778"/>
            <a:ext cx="439931" cy="4027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8437"/>
          <a:stretch/>
        </p:blipFill>
        <p:spPr>
          <a:xfrm flipH="1">
            <a:off x="8713039" y="2825778"/>
            <a:ext cx="432049" cy="40276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8437" r="528" b="73182"/>
          <a:stretch/>
        </p:blipFill>
        <p:spPr>
          <a:xfrm flipH="1">
            <a:off x="7829587" y="2960376"/>
            <a:ext cx="238355" cy="1080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98437" r="465" b="81769"/>
          <a:stretch/>
        </p:blipFill>
        <p:spPr>
          <a:xfrm flipH="1">
            <a:off x="8549402" y="3306234"/>
            <a:ext cx="415085" cy="73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1088" y="1700808"/>
            <a:ext cx="9144000" cy="11295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>
            <a:off x="0" y="587238"/>
            <a:ext cx="9150768" cy="11295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60572" y="4941168"/>
            <a:ext cx="4376041" cy="1795608"/>
          </a:xfrm>
          <a:prstGeom prst="rect">
            <a:avLst/>
          </a:prstGeom>
          <a:solidFill>
            <a:srgbClr val="F3C77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b="50520"/>
          <a:stretch/>
        </p:blipFill>
        <p:spPr>
          <a:xfrm flipV="1">
            <a:off x="0" y="-8712"/>
            <a:ext cx="9150768" cy="5913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25720" y="5025114"/>
            <a:ext cx="3214117" cy="1716254"/>
            <a:chOff x="7046515" y="4906888"/>
            <a:chExt cx="3214117" cy="1716254"/>
          </a:xfrm>
        </p:grpSpPr>
        <p:sp>
          <p:nvSpPr>
            <p:cNvPr id="29" name="TextBox 28"/>
            <p:cNvSpPr txBox="1"/>
            <p:nvPr/>
          </p:nvSpPr>
          <p:spPr>
            <a:xfrm>
              <a:off x="7081367" y="494576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If.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16416" y="494116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latin typeface="Subway Novella" pitchFamily="2" charset="0"/>
                </a:rPr>
                <a:t>..</a:t>
              </a:r>
              <a:endParaRPr lang="en-GB" sz="10300" dirty="0">
                <a:latin typeface="vtks distress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46515" y="4911480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If.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1564" y="4906888"/>
              <a:ext cx="1944216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300" dirty="0" smtClean="0">
                  <a:solidFill>
                    <a:srgbClr val="9F5056"/>
                  </a:solidFill>
                  <a:latin typeface="Subway Novella" pitchFamily="2" charset="0"/>
                </a:rPr>
                <a:t>..</a:t>
              </a:r>
              <a:endParaRPr lang="en-GB" sz="10300" dirty="0">
                <a:solidFill>
                  <a:srgbClr val="9F5056"/>
                </a:solidFill>
                <a:latin typeface="vtks distress" panose="02000000000000000000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90371" y="5117988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latin typeface="Subway Novella" pitchFamily="2" charset="0"/>
              </a:rPr>
              <a:t>Chapter 1</a:t>
            </a:r>
            <a:endParaRPr lang="en-GB" sz="3200" dirty="0"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5111349"/>
            <a:ext cx="266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Paul’s Letter to the Romans </a:t>
            </a:r>
          </a:p>
          <a:p>
            <a:r>
              <a:rPr lang="en-GB" sz="3200" dirty="0" smtClean="0">
                <a:solidFill>
                  <a:srgbClr val="9F5056"/>
                </a:solidFill>
                <a:latin typeface="Subway Novella" pitchFamily="2" charset="0"/>
              </a:rPr>
              <a:t>Chapter 1</a:t>
            </a:r>
            <a:endParaRPr lang="en-GB" sz="3200" dirty="0">
              <a:solidFill>
                <a:srgbClr val="9F5056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1" y="223450"/>
            <a:ext cx="8857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Arial" panose="020B0604020202020204" pitchFamily="34" charset="0"/>
              <a:buChar char="•"/>
            </a:pPr>
            <a:r>
              <a:rPr lang="en-GB" sz="5400" dirty="0" smtClean="0">
                <a:solidFill>
                  <a:srgbClr val="9F5056"/>
                </a:solidFill>
                <a:latin typeface="Subway Novella" pitchFamily="2" charset="0"/>
              </a:rPr>
              <a:t>We can’t say, “It’s not fair”  IF we were warned beforehand</a:t>
            </a:r>
            <a:endParaRPr lang="en-GB" sz="5400" dirty="0">
              <a:solidFill>
                <a:srgbClr val="9F5056"/>
              </a:solidFill>
              <a:latin typeface="Subway Nove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Subway Novella</vt:lpstr>
      <vt:lpstr>vtks distress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tabernacle:penarth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30</cp:revision>
  <dcterms:created xsi:type="dcterms:W3CDTF">2013-11-16T16:19:34Z</dcterms:created>
  <dcterms:modified xsi:type="dcterms:W3CDTF">2016-04-10T08:18:14Z</dcterms:modified>
</cp:coreProperties>
</file>